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826-CC99-4A50-9312-B47E40B40FF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52C1A-1E3A-444B-BAA0-5EB563526A9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826-CC99-4A50-9312-B47E40B40FF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C1A-1E3A-444B-BAA0-5EB563526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826-CC99-4A50-9312-B47E40B40FF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C1A-1E3A-444B-BAA0-5EB563526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6F2826-CC99-4A50-9312-B47E40B40FF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552C1A-1E3A-444B-BAA0-5EB563526A9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826-CC99-4A50-9312-B47E40B40FF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C1A-1E3A-444B-BAA0-5EB563526A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826-CC99-4A50-9312-B47E40B40FF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C1A-1E3A-444B-BAA0-5EB563526A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C1A-1E3A-444B-BAA0-5EB563526A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826-CC99-4A50-9312-B47E40B40FF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826-CC99-4A50-9312-B47E40B40FF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C1A-1E3A-444B-BAA0-5EB563526A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826-CC99-4A50-9312-B47E40B40FF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2C1A-1E3A-444B-BAA0-5EB563526A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6F2826-CC99-4A50-9312-B47E40B40FF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552C1A-1E3A-444B-BAA0-5EB563526A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826-CC99-4A50-9312-B47E40B40FF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52C1A-1E3A-444B-BAA0-5EB563526A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6F2826-CC99-4A50-9312-B47E40B40FF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552C1A-1E3A-444B-BAA0-5EB563526A9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647" y="2861604"/>
            <a:ext cx="8305800" cy="19812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Типы </a:t>
            </a:r>
            <a:r>
              <a:rPr lang="ru-RU" dirty="0" smtClean="0">
                <a:solidFill>
                  <a:srgbClr val="0070C0"/>
                </a:solidFill>
              </a:rPr>
              <a:t>восприятия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  <a:effectLst/>
              </a:rPr>
              <a:t>Особенностям </a:t>
            </a:r>
            <a:r>
              <a:rPr lang="ru-RU" dirty="0">
                <a:solidFill>
                  <a:srgbClr val="002060"/>
                </a:solidFill>
                <a:effectLst/>
              </a:rPr>
              <a:t>восприятия информации у обучающихся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</a:rPr>
              <a:t>постарайтесь создать </a:t>
            </a:r>
            <a:r>
              <a:rPr lang="ru-RU" sz="2000" dirty="0" smtClean="0">
                <a:solidFill>
                  <a:schemeClr val="bg1"/>
                </a:solidFill>
              </a:rPr>
              <a:t>спокойную </a:t>
            </a:r>
            <a:r>
              <a:rPr lang="ru-RU" sz="2000" dirty="0">
                <a:solidFill>
                  <a:schemeClr val="bg1"/>
                </a:solidFill>
              </a:rPr>
              <a:t>атмосферу для игр и учебы – отдельное пространство, изолированное от громких звуков, мешающих сосредоточиться;</a:t>
            </a:r>
          </a:p>
          <a:p>
            <a:pPr lvl="0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</a:rPr>
              <a:t>при общении используйте голосовые возможности: в вашей речи обязательно должны быть паузы, интонационно окрашенные выражения, выделенные громким голосом слова;</a:t>
            </a:r>
          </a:p>
          <a:p>
            <a:pPr lvl="0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</a:rPr>
              <a:t>приобретайте или скачивайте аудиокниги, </a:t>
            </a:r>
            <a:r>
              <a:rPr lang="ru-RU" sz="2000" dirty="0" smtClean="0">
                <a:solidFill>
                  <a:schemeClr val="bg1"/>
                </a:solidFill>
              </a:rPr>
              <a:t>музыку;</a:t>
            </a:r>
            <a:endParaRPr lang="ru-RU" sz="2000" dirty="0">
              <a:solidFill>
                <a:schemeClr val="bg1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</a:rPr>
              <a:t>научите ребенка проговаривать последовательность действий не только вслух, но и шепотом или в уме;</a:t>
            </a:r>
          </a:p>
          <a:p>
            <a:pPr lvl="0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</a:rPr>
              <a:t>поощряйте желание детей посещать курсы изучения иностранных языков, поскольку большая часть занятий посвящена разговорной практике.</a:t>
            </a:r>
          </a:p>
          <a:p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/>
              </a:rPr>
              <a:t>В обучении и воспитании детей-аудиалов</a:t>
            </a:r>
            <a:r>
              <a:rPr lang="ru-RU" sz="3200" b="1" dirty="0">
                <a:solidFill>
                  <a:srgbClr val="002060"/>
                </a:solidFill>
                <a:effectLst/>
              </a:rPr>
              <a:t>:</a:t>
            </a:r>
            <a:r>
              <a:rPr lang="ru-RU" sz="3200" dirty="0">
                <a:solidFill>
                  <a:srgbClr val="002060"/>
                </a:solidFill>
                <a:effectLst/>
              </a:rPr>
              <a:t/>
            </a:r>
            <a:br>
              <a:rPr lang="ru-RU" sz="3200" dirty="0">
                <a:solidFill>
                  <a:srgbClr val="002060"/>
                </a:solidFill>
                <a:effectLst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8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sz="2800" dirty="0" smtClean="0">
                <a:solidFill>
                  <a:schemeClr val="bg1"/>
                </a:solidFill>
              </a:rPr>
              <a:t>особое </a:t>
            </a:r>
            <a:r>
              <a:rPr lang="ru-RU" sz="2800" dirty="0">
                <a:solidFill>
                  <a:schemeClr val="bg1"/>
                </a:solidFill>
              </a:rPr>
              <a:t>внимание уделяйте развитию речи, общительности, чувства коллективизма, физической координации;</a:t>
            </a:r>
          </a:p>
          <a:p>
            <a:pPr lvl="0"/>
            <a:r>
              <a:rPr lang="ru-RU" sz="2800" dirty="0">
                <a:solidFill>
                  <a:schemeClr val="bg1"/>
                </a:solidFill>
              </a:rPr>
              <a:t>разработайте каталоги по самым разным областям знаний – карточки со схемами, рисунками являются лучшим способом изучения для такого ребенка;</a:t>
            </a:r>
          </a:p>
          <a:p>
            <a:pPr lvl="0"/>
            <a:r>
              <a:rPr lang="ru-RU" sz="2800" dirty="0">
                <a:solidFill>
                  <a:schemeClr val="bg1"/>
                </a:solidFill>
              </a:rPr>
              <a:t>магнитная доска карты, плакаты, макеты;</a:t>
            </a:r>
          </a:p>
          <a:p>
            <a:pPr lvl="0"/>
            <a:r>
              <a:rPr lang="ru-RU" sz="2800" dirty="0">
                <a:solidFill>
                  <a:schemeClr val="bg1"/>
                </a:solidFill>
              </a:rPr>
              <a:t>разрешите детям подчеркивать цветными карандашами или маркерами важные абзацы в книгах, журналах, также приобретите для </a:t>
            </a:r>
            <a:r>
              <a:rPr lang="ru-RU" sz="2800" dirty="0" err="1">
                <a:solidFill>
                  <a:schemeClr val="bg1"/>
                </a:solidFill>
              </a:rPr>
              <a:t>визуалов</a:t>
            </a:r>
            <a:r>
              <a:rPr lang="ru-RU" sz="2800" dirty="0">
                <a:solidFill>
                  <a:schemeClr val="bg1"/>
                </a:solidFill>
              </a:rPr>
              <a:t> черновики, в которых можно будет рисовать, чертить.</a:t>
            </a:r>
          </a:p>
          <a:p>
            <a:r>
              <a:rPr lang="ru-RU" sz="2800" dirty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effectLst/>
              </a:rPr>
              <a:t>В обучении и воспитании детей-визуалов</a:t>
            </a:r>
            <a:r>
              <a:rPr lang="ru-RU" sz="3600" b="1" dirty="0">
                <a:solidFill>
                  <a:srgbClr val="002060"/>
                </a:solidFill>
                <a:effectLst/>
              </a:rPr>
              <a:t>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2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chemeClr val="bg1"/>
                </a:solidFill>
              </a:rPr>
              <a:t>такой </a:t>
            </a:r>
            <a:r>
              <a:rPr lang="ru-RU" sz="2800" dirty="0">
                <a:solidFill>
                  <a:schemeClr val="bg1"/>
                </a:solidFill>
              </a:rPr>
              <a:t>ребенок является практиком: он стремится изучить окружающий мир со всех сторон, принюхиваясь, ощупывая и даже пробуя на вкус. </a:t>
            </a:r>
            <a:r>
              <a:rPr lang="ru-RU" sz="2800" dirty="0" smtClean="0">
                <a:solidFill>
                  <a:schemeClr val="bg1"/>
                </a:solidFill>
              </a:rPr>
              <a:t>Да </a:t>
            </a:r>
            <a:r>
              <a:rPr lang="ru-RU" sz="2800" dirty="0">
                <a:solidFill>
                  <a:schemeClr val="bg1"/>
                </a:solidFill>
              </a:rPr>
              <a:t>и в школе </a:t>
            </a:r>
            <a:r>
              <a:rPr lang="ru-RU" sz="2800" dirty="0" err="1">
                <a:solidFill>
                  <a:schemeClr val="bg1"/>
                </a:solidFill>
              </a:rPr>
              <a:t>кинестетик</a:t>
            </a:r>
            <a:r>
              <a:rPr lang="ru-RU" sz="2800" dirty="0">
                <a:solidFill>
                  <a:schemeClr val="bg1"/>
                </a:solidFill>
              </a:rPr>
              <a:t> любит трогать учебные материалы, конструировать, собирать или, наоборот, разбирать пособия.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>
                <a:solidFill>
                  <a:srgbClr val="002060"/>
                </a:solidFill>
                <a:effectLst/>
              </a:rPr>
              <a:t>Особенности </a:t>
            </a:r>
            <a:r>
              <a:rPr lang="ru-RU" sz="3600" b="1" dirty="0" smtClean="0">
                <a:solidFill>
                  <a:srgbClr val="002060"/>
                </a:solidFill>
                <a:effectLst/>
              </a:rPr>
              <a:t>ребенка-</a:t>
            </a:r>
            <a:r>
              <a:rPr lang="ru-RU" sz="3600" b="1" dirty="0" err="1" smtClean="0">
                <a:solidFill>
                  <a:srgbClr val="002060"/>
                </a:solidFill>
                <a:effectLst/>
              </a:rPr>
              <a:t>кинестетика</a:t>
            </a:r>
            <a:r>
              <a:rPr lang="ru-RU" sz="3600" b="1" dirty="0" smtClean="0">
                <a:solidFill>
                  <a:srgbClr val="002060"/>
                </a:solidFill>
                <a:effectLst/>
              </a:rPr>
              <a:t>:  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62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Влияние </a:t>
            </a:r>
            <a:r>
              <a:rPr lang="ru-RU" sz="2000" dirty="0">
                <a:solidFill>
                  <a:schemeClr val="bg1"/>
                </a:solidFill>
              </a:rPr>
              <a:t>психологических свойств личности на графическое воспроизведение зрительной информации / С.К. </a:t>
            </a:r>
            <a:r>
              <a:rPr lang="ru-RU" sz="2000" dirty="0" err="1">
                <a:solidFill>
                  <a:schemeClr val="bg1"/>
                </a:solidFill>
              </a:rPr>
              <a:t>Быструшкин</a:t>
            </a:r>
            <a:r>
              <a:rPr lang="ru-RU" sz="2000" dirty="0">
                <a:solidFill>
                  <a:schemeClr val="bg1"/>
                </a:solidFill>
              </a:rPr>
              <a:t> и др. // Сибирский педагогический журнал. - 2017. - №4. – С. 136-144.</a:t>
            </a: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Дмитриева, Е.А. Использование компонентов УМК линии «Сферы» по биологии на основе учета ведущего типа восприятия информации школьниками /  Е.А. Дмитриева, О.А. </a:t>
            </a:r>
            <a:r>
              <a:rPr lang="ru-RU" sz="2000" dirty="0" err="1">
                <a:solidFill>
                  <a:schemeClr val="bg1"/>
                </a:solidFill>
              </a:rPr>
              <a:t>Шагова</a:t>
            </a:r>
            <a:r>
              <a:rPr lang="ru-RU" sz="2000" dirty="0">
                <a:solidFill>
                  <a:schemeClr val="bg1"/>
                </a:solidFill>
              </a:rPr>
              <a:t> // Ярославский педагогический вестник. - 2015. - №4. - C 27-32.</a:t>
            </a: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Мурашова, И.Ю.  Роль полимодального восприятия в речевом развитии ребёнка / И.Ю. Мурашова// </a:t>
            </a:r>
            <a:r>
              <a:rPr lang="ru-RU" sz="2000" dirty="0" err="1">
                <a:solidFill>
                  <a:schemeClr val="bg1"/>
                </a:solidFill>
              </a:rPr>
              <a:t>CredeExperto</a:t>
            </a:r>
            <a:r>
              <a:rPr lang="ru-RU" sz="2000" dirty="0">
                <a:solidFill>
                  <a:schemeClr val="bg1"/>
                </a:solidFill>
              </a:rPr>
              <a:t>: транспорт, общество, образование, язык. - 2015. -  №1. - С. 155-166.</a:t>
            </a: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Мурашова, И.Ю. Полимодальное восприятие младших школьников с задержкой психического развития / И.Ю. Мурашова, В.А. </a:t>
            </a:r>
            <a:r>
              <a:rPr lang="ru-RU" sz="2000" dirty="0" err="1">
                <a:solidFill>
                  <a:schemeClr val="bg1"/>
                </a:solidFill>
              </a:rPr>
              <a:t>Бандурина</a:t>
            </a:r>
            <a:r>
              <a:rPr lang="ru-RU" sz="2000" dirty="0">
                <a:solidFill>
                  <a:schemeClr val="bg1"/>
                </a:solidFill>
              </a:rPr>
              <a:t> // Известия Иркутского государственного университета. Серия: Психология. - 2017. - Т. 20. - С. 39-43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Список рекомендованной литературы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6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24128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Мурашова, И.Ю. Связь особенностей полимодального восприятия младших школьников с проявлением </a:t>
            </a:r>
            <a:r>
              <a:rPr lang="ru-RU" sz="2000" dirty="0" err="1">
                <a:solidFill>
                  <a:schemeClr val="bg1"/>
                </a:solidFill>
              </a:rPr>
              <a:t>дисграфических</a:t>
            </a:r>
            <a:r>
              <a:rPr lang="ru-RU" sz="2000" dirty="0">
                <a:solidFill>
                  <a:schemeClr val="bg1"/>
                </a:solidFill>
              </a:rPr>
              <a:t> ошибок на письме /  И.Ю. Мурашова, А.В. Елизова // </a:t>
            </a:r>
            <a:r>
              <a:rPr lang="ru-RU" sz="2000" dirty="0" err="1">
                <a:solidFill>
                  <a:schemeClr val="bg1"/>
                </a:solidFill>
              </a:rPr>
              <a:t>CredeExperto</a:t>
            </a:r>
            <a:r>
              <a:rPr lang="ru-RU" sz="2000" dirty="0">
                <a:solidFill>
                  <a:schemeClr val="bg1"/>
                </a:solidFill>
              </a:rPr>
              <a:t>: транспорт, общество, образование, язык. - 2016. - №3. - С. 278-287.</a:t>
            </a: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Николаева, Е.А. Учет модальностей восприятия младших школьников с общим недоразвитием речи при организации личностно ориентированного обучения / Е.А. Николаева // АНИ: педагогика и психология. - 2017. - №1 (18). - С. 135-138.</a:t>
            </a:r>
          </a:p>
          <a:p>
            <a:pPr lvl="0"/>
            <a:r>
              <a:rPr lang="ru-RU" sz="2000" dirty="0" err="1">
                <a:solidFill>
                  <a:schemeClr val="bg1"/>
                </a:solidFill>
              </a:rPr>
              <a:t>Долженкова</a:t>
            </a:r>
            <a:r>
              <a:rPr lang="ru-RU" sz="2000" dirty="0">
                <a:solidFill>
                  <a:schemeClr val="bg1"/>
                </a:solidFill>
              </a:rPr>
              <a:t>, В.И. Теоретические основы визуального обучения / В.И. </a:t>
            </a:r>
            <a:r>
              <a:rPr lang="ru-RU" sz="2000" dirty="0" err="1">
                <a:solidFill>
                  <a:schemeClr val="bg1"/>
                </a:solidFill>
              </a:rPr>
              <a:t>Долженкова</a:t>
            </a:r>
            <a:r>
              <a:rPr lang="ru-RU" sz="2000" dirty="0">
                <a:solidFill>
                  <a:schemeClr val="bg1"/>
                </a:solidFill>
              </a:rPr>
              <a:t> // Проблемы педагогики. - 2015. - №4 (5). – С. 17-23.</a:t>
            </a:r>
          </a:p>
          <a:p>
            <a:pPr lvl="0"/>
            <a:r>
              <a:rPr lang="ru-RU" sz="2000" dirty="0" err="1">
                <a:solidFill>
                  <a:schemeClr val="bg1"/>
                </a:solidFill>
              </a:rPr>
              <a:t>Вольфсон</a:t>
            </a:r>
            <a:r>
              <a:rPr lang="ru-RU" sz="2000" dirty="0">
                <a:solidFill>
                  <a:schemeClr val="bg1"/>
                </a:solidFill>
              </a:rPr>
              <a:t>, Ю.Р. Визуальное восприятие в современном обществе или куда движется галактика Гуттенберга? / Ю.Р. </a:t>
            </a:r>
            <a:r>
              <a:rPr lang="ru-RU" sz="2000" dirty="0" err="1">
                <a:solidFill>
                  <a:schemeClr val="bg1"/>
                </a:solidFill>
              </a:rPr>
              <a:t>Вольфсон</a:t>
            </a:r>
            <a:r>
              <a:rPr lang="ru-RU" sz="2000" dirty="0">
                <a:solidFill>
                  <a:schemeClr val="bg1"/>
                </a:solidFill>
              </a:rPr>
              <a:t>, А.Е. </a:t>
            </a:r>
            <a:r>
              <a:rPr lang="ru-RU" sz="2000" dirty="0" err="1">
                <a:solidFill>
                  <a:schemeClr val="bg1"/>
                </a:solidFill>
              </a:rPr>
              <a:t>Вольчина</a:t>
            </a:r>
            <a:r>
              <a:rPr lang="ru-RU" sz="2000" dirty="0">
                <a:solidFill>
                  <a:schemeClr val="bg1"/>
                </a:solidFill>
              </a:rPr>
              <a:t> // </a:t>
            </a:r>
            <a:r>
              <a:rPr lang="ru-RU" sz="2000" dirty="0" err="1">
                <a:solidFill>
                  <a:schemeClr val="bg1"/>
                </a:solidFill>
              </a:rPr>
              <a:t>RussianJournalofEducationandPsychology</a:t>
            </a:r>
            <a:r>
              <a:rPr lang="ru-RU" sz="2000" dirty="0">
                <a:solidFill>
                  <a:schemeClr val="bg1"/>
                </a:solidFill>
              </a:rPr>
              <a:t>. - 2015. - №4 (48). – С. 177-189.</a:t>
            </a: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Малявина, А.М. О диагностических процедурах определения ведущей модальности восприятия / А.М. Малявина // Филологический класс. - 2013. - №2 (32). – С. 39-41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9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Autofit/>
          </a:bodyPr>
          <a:lstStyle/>
          <a:p>
            <a:pPr lvl="0"/>
            <a:r>
              <a:rPr lang="ru-RU" sz="1800" dirty="0" err="1">
                <a:solidFill>
                  <a:schemeClr val="bg1"/>
                </a:solidFill>
              </a:rPr>
              <a:t>Подлиняев</a:t>
            </a:r>
            <a:r>
              <a:rPr lang="ru-RU" sz="1800" dirty="0">
                <a:solidFill>
                  <a:schemeClr val="bg1"/>
                </a:solidFill>
              </a:rPr>
              <a:t>, О.Л. Проблема диагностики и учета психологических особенностей обучающихся в образовательном процессе современной школы / О.Л. </a:t>
            </a:r>
            <a:r>
              <a:rPr lang="ru-RU" sz="1800" dirty="0" err="1">
                <a:solidFill>
                  <a:schemeClr val="bg1"/>
                </a:solidFill>
              </a:rPr>
              <a:t>Подлиняев</a:t>
            </a:r>
            <a:r>
              <a:rPr lang="ru-RU" sz="1800" dirty="0">
                <a:solidFill>
                  <a:schemeClr val="bg1"/>
                </a:solidFill>
              </a:rPr>
              <a:t> // Известия Иркутского государственного университета. Серия: Психология. - 2014. -Т. 8. - С. 65-73.</a:t>
            </a:r>
          </a:p>
          <a:p>
            <a:pPr lvl="0"/>
            <a:r>
              <a:rPr lang="ru-RU" sz="1800" dirty="0" err="1">
                <a:solidFill>
                  <a:schemeClr val="bg1"/>
                </a:solidFill>
              </a:rPr>
              <a:t>Хорольская</a:t>
            </a:r>
            <a:r>
              <a:rPr lang="ru-RU" sz="1800" dirty="0">
                <a:solidFill>
                  <a:schemeClr val="bg1"/>
                </a:solidFill>
              </a:rPr>
              <a:t>, Е.Н. Гендерные особенности функциональной асимметрии полушарий мозга и каналов восприятия учебной информации у 14-15-летних подростков / Е.Н. </a:t>
            </a:r>
            <a:r>
              <a:rPr lang="ru-RU" sz="1800" dirty="0" err="1">
                <a:solidFill>
                  <a:schemeClr val="bg1"/>
                </a:solidFill>
              </a:rPr>
              <a:t>Хорольская</a:t>
            </a:r>
            <a:r>
              <a:rPr lang="ru-RU" sz="1800" dirty="0">
                <a:solidFill>
                  <a:schemeClr val="bg1"/>
                </a:solidFill>
              </a:rPr>
              <a:t>, Т.А. </a:t>
            </a:r>
            <a:r>
              <a:rPr lang="ru-RU" sz="1800" dirty="0" err="1">
                <a:solidFill>
                  <a:schemeClr val="bg1"/>
                </a:solidFill>
              </a:rPr>
              <a:t>Погребняк</a:t>
            </a:r>
            <a:r>
              <a:rPr lang="ru-RU" sz="1800" dirty="0">
                <a:solidFill>
                  <a:schemeClr val="bg1"/>
                </a:solidFill>
              </a:rPr>
              <a:t> // Научный результат. Серия «Физиология». - 2017. - №1 (11). - С. 19-24.</a:t>
            </a:r>
          </a:p>
          <a:p>
            <a:pPr lvl="0"/>
            <a:r>
              <a:rPr lang="ru-RU" sz="1800" dirty="0" err="1">
                <a:solidFill>
                  <a:schemeClr val="bg1"/>
                </a:solidFill>
              </a:rPr>
              <a:t>Подлиняев</a:t>
            </a:r>
            <a:r>
              <a:rPr lang="ru-RU" sz="1800" dirty="0">
                <a:solidFill>
                  <a:schemeClr val="bg1"/>
                </a:solidFill>
              </a:rPr>
              <a:t>, О.Л. Эффективная память : учеб. пособие / О. Л. </a:t>
            </a:r>
            <a:r>
              <a:rPr lang="ru-RU" sz="1800" dirty="0" err="1">
                <a:solidFill>
                  <a:schemeClr val="bg1"/>
                </a:solidFill>
              </a:rPr>
              <a:t>Подлиняев</a:t>
            </a:r>
            <a:r>
              <a:rPr lang="ru-RU" sz="1800" dirty="0">
                <a:solidFill>
                  <a:schemeClr val="bg1"/>
                </a:solidFill>
              </a:rPr>
              <a:t>. - 7-е изд., </a:t>
            </a:r>
            <a:r>
              <a:rPr lang="ru-RU" sz="1800" dirty="0" err="1">
                <a:solidFill>
                  <a:schemeClr val="bg1"/>
                </a:solidFill>
              </a:rPr>
              <a:t>испр</a:t>
            </a:r>
            <a:r>
              <a:rPr lang="ru-RU" sz="1800" dirty="0">
                <a:solidFill>
                  <a:schemeClr val="bg1"/>
                </a:solidFill>
              </a:rPr>
              <a:t>. и доп. - Иркутск : Изд-во ИГУ, 2014. - 200 с.</a:t>
            </a:r>
          </a:p>
          <a:p>
            <a:pPr lvl="0"/>
            <a:r>
              <a:rPr lang="ru-RU" sz="1800" dirty="0" err="1">
                <a:solidFill>
                  <a:schemeClr val="bg1"/>
                </a:solidFill>
              </a:rPr>
              <a:t>Подлиняев</a:t>
            </a:r>
            <a:r>
              <a:rPr lang="ru-RU" sz="1800" dirty="0">
                <a:solidFill>
                  <a:schemeClr val="bg1"/>
                </a:solidFill>
              </a:rPr>
              <a:t>, О.Л. Актуальные проблемы </a:t>
            </a:r>
            <a:r>
              <a:rPr lang="ru-RU" sz="1800" dirty="0" err="1">
                <a:solidFill>
                  <a:schemeClr val="bg1"/>
                </a:solidFill>
              </a:rPr>
              <a:t>нейропедагогики</a:t>
            </a:r>
            <a:r>
              <a:rPr lang="ru-RU" sz="1800" dirty="0">
                <a:solidFill>
                  <a:schemeClr val="bg1"/>
                </a:solidFill>
              </a:rPr>
              <a:t> / О.Л. </a:t>
            </a:r>
            <a:r>
              <a:rPr lang="ru-RU" sz="1800" dirty="0" err="1">
                <a:solidFill>
                  <a:schemeClr val="bg1"/>
                </a:solidFill>
              </a:rPr>
              <a:t>Подлиняев</a:t>
            </a:r>
            <a:r>
              <a:rPr lang="ru-RU" sz="1800" dirty="0">
                <a:solidFill>
                  <a:schemeClr val="bg1"/>
                </a:solidFill>
              </a:rPr>
              <a:t>, К.А. </a:t>
            </a:r>
            <a:r>
              <a:rPr lang="ru-RU" sz="1800" dirty="0" err="1">
                <a:solidFill>
                  <a:schemeClr val="bg1"/>
                </a:solidFill>
              </a:rPr>
              <a:t>Морнов</a:t>
            </a:r>
            <a:r>
              <a:rPr lang="ru-RU" sz="1800" dirty="0">
                <a:solidFill>
                  <a:schemeClr val="bg1"/>
                </a:solidFill>
              </a:rPr>
              <a:t> // Вестник </a:t>
            </a:r>
            <a:r>
              <a:rPr lang="ru-RU" sz="1800" dirty="0" err="1">
                <a:solidFill>
                  <a:schemeClr val="bg1"/>
                </a:solidFill>
              </a:rPr>
              <a:t>КемГУ</a:t>
            </a:r>
            <a:r>
              <a:rPr lang="ru-RU" sz="1800" dirty="0">
                <a:solidFill>
                  <a:schemeClr val="bg1"/>
                </a:solidFill>
              </a:rPr>
              <a:t>. - 2015. - №3-1 (63). - С. 126-129.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Яковенко</a:t>
            </a:r>
            <a:r>
              <a:rPr lang="ru-RU" sz="1800" dirty="0">
                <a:solidFill>
                  <a:schemeClr val="bg1"/>
                </a:solidFill>
              </a:rPr>
              <a:t>, Т.В. Дифференцированный подход к организации образовательного пространства урока / Т.В. Яковенко, С.В. Фаттахова // Наука и школа. - 2016. - №5. - С. 134-142.</a:t>
            </a:r>
          </a:p>
          <a:p>
            <a:pPr lvl="0"/>
            <a:r>
              <a:rPr lang="ru-RU" sz="1800" dirty="0" err="1">
                <a:solidFill>
                  <a:schemeClr val="bg1"/>
                </a:solidFill>
              </a:rPr>
              <a:t>Клемантович</a:t>
            </a:r>
            <a:r>
              <a:rPr lang="ru-RU" sz="1800" dirty="0">
                <a:solidFill>
                  <a:schemeClr val="bg1"/>
                </a:solidFill>
              </a:rPr>
              <a:t>, И.П. </a:t>
            </a:r>
            <a:r>
              <a:rPr lang="ru-RU" sz="1800" dirty="0" err="1">
                <a:solidFill>
                  <a:schemeClr val="bg1"/>
                </a:solidFill>
              </a:rPr>
              <a:t>Нейропедагогика</a:t>
            </a:r>
            <a:r>
              <a:rPr lang="ru-RU" sz="1800" dirty="0">
                <a:solidFill>
                  <a:schemeClr val="bg1"/>
                </a:solidFill>
              </a:rPr>
              <a:t>: новая отрасль научных знаний / И.П. </a:t>
            </a:r>
            <a:r>
              <a:rPr lang="ru-RU" sz="1800" dirty="0" err="1">
                <a:solidFill>
                  <a:schemeClr val="bg1"/>
                </a:solidFill>
              </a:rPr>
              <a:t>Клемантович</a:t>
            </a:r>
            <a:r>
              <a:rPr lang="ru-RU" sz="1800" dirty="0">
                <a:solidFill>
                  <a:schemeClr val="bg1"/>
                </a:solidFill>
              </a:rPr>
              <a:t>, Е.А. </a:t>
            </a:r>
            <a:r>
              <a:rPr lang="ru-RU" sz="1800" dirty="0" err="1">
                <a:solidFill>
                  <a:schemeClr val="bg1"/>
                </a:solidFill>
              </a:rPr>
              <a:t>Леванова</a:t>
            </a:r>
            <a:r>
              <a:rPr lang="ru-RU" sz="1800" dirty="0">
                <a:solidFill>
                  <a:schemeClr val="bg1"/>
                </a:solidFill>
              </a:rPr>
              <a:t>, В.Г. Степанов // Педагогика и психология образования. - 2016. - №2. - С. 8-17.</a:t>
            </a:r>
          </a:p>
          <a:p>
            <a:pPr lvl="0"/>
            <a:r>
              <a:rPr lang="ru-RU" sz="1800" dirty="0" err="1">
                <a:solidFill>
                  <a:schemeClr val="bg1"/>
                </a:solidFill>
              </a:rPr>
              <a:t>Чурило</a:t>
            </a:r>
            <a:r>
              <a:rPr lang="ru-RU" sz="1800" dirty="0">
                <a:solidFill>
                  <a:schemeClr val="bg1"/>
                </a:solidFill>
              </a:rPr>
              <a:t>, Н.В. </a:t>
            </a:r>
            <a:r>
              <a:rPr lang="ru-RU" sz="1800" dirty="0" err="1">
                <a:solidFill>
                  <a:schemeClr val="bg1"/>
                </a:solidFill>
              </a:rPr>
              <a:t>Нейропедагогика</a:t>
            </a:r>
            <a:r>
              <a:rPr lang="ru-RU" sz="1800" dirty="0">
                <a:solidFill>
                  <a:schemeClr val="bg1"/>
                </a:solidFill>
              </a:rPr>
              <a:t> как основа эффективного образовательного процесса / Н.В. </a:t>
            </a:r>
            <a:r>
              <a:rPr lang="ru-RU" sz="1800" dirty="0" err="1">
                <a:solidFill>
                  <a:schemeClr val="bg1"/>
                </a:solidFill>
              </a:rPr>
              <a:t>Чурило</a:t>
            </a:r>
            <a:r>
              <a:rPr lang="ru-RU" sz="1800" dirty="0">
                <a:solidFill>
                  <a:schemeClr val="bg1"/>
                </a:solidFill>
              </a:rPr>
              <a:t> // </a:t>
            </a:r>
            <a:r>
              <a:rPr lang="ru-RU" sz="1800" dirty="0" err="1">
                <a:solidFill>
                  <a:schemeClr val="bg1"/>
                </a:solidFill>
              </a:rPr>
              <a:t>Auditorium</a:t>
            </a:r>
            <a:r>
              <a:rPr lang="ru-RU" sz="1800" dirty="0">
                <a:solidFill>
                  <a:schemeClr val="bg1"/>
                </a:solidFill>
              </a:rPr>
              <a:t>. - 2019. - №2 (22). - С. 82-86.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00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3753" y="620688"/>
            <a:ext cx="8229600" cy="617007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533525"/>
            <a:ext cx="37719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4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404664"/>
            <a:ext cx="8046156" cy="590465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Хороший педагог должен не только качественно доносить информацию до учеников, важно также организовывать образовательный процесс с учетом основных психологических особенностей учащихся.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От </a:t>
            </a:r>
            <a:r>
              <a:rPr lang="ru-RU" dirty="0">
                <a:solidFill>
                  <a:schemeClr val="bg1"/>
                </a:solidFill>
              </a:rPr>
              <a:t>этого зависит как  эффективность обучения, так и психологическое здоровье школьников.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31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94e686d29c6925a9b428650edf031d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628800"/>
            <a:ext cx="5715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Процесс усвоения не сводится к какой-то определенной психической функции, а зависит от изменяющейся роли восприятия, памяти, мышления и речи на различных этапах возрастного развития школьников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w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0848" y="1830324"/>
            <a:ext cx="6242304" cy="39593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Нейропедагогика</a:t>
            </a:r>
            <a:r>
              <a:rPr lang="ru-RU" sz="2000" dirty="0" smtClean="0">
                <a:solidFill>
                  <a:schemeClr val="bg1"/>
                </a:solidFill>
              </a:rPr>
              <a:t> – наука, учитывающая индивидуальные нейропсихологические особенности обучающихся (гендерные различия, тип темперамента, тип восприятия информации (модальность восприятия), уровень развития высших психических функций).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Типы восприятия информации школьниками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7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Обучение </a:t>
            </a:r>
            <a:r>
              <a:rPr lang="ru-RU" sz="2400" dirty="0">
                <a:solidFill>
                  <a:schemeClr val="bg1"/>
                </a:solidFill>
              </a:rPr>
              <a:t>в соответствии с ведущим типом  восприятия должно строиться  в  четыре этапа:</a:t>
            </a:r>
          </a:p>
          <a:p>
            <a:r>
              <a:rPr lang="ru-RU" sz="2400" dirty="0">
                <a:solidFill>
                  <a:schemeClr val="bg1"/>
                </a:solidFill>
              </a:rPr>
              <a:t>1-й  этап  –  выявление  преобладающей системы восприятия;</a:t>
            </a:r>
          </a:p>
          <a:p>
            <a:r>
              <a:rPr lang="ru-RU" sz="2400" dirty="0">
                <a:solidFill>
                  <a:schemeClr val="bg1"/>
                </a:solidFill>
              </a:rPr>
              <a:t>2-й этап – адаптация учебного материала к ведущей системе восприятия;</a:t>
            </a:r>
          </a:p>
          <a:p>
            <a:r>
              <a:rPr lang="ru-RU" sz="2400" dirty="0">
                <a:solidFill>
                  <a:schemeClr val="bg1"/>
                </a:solidFill>
              </a:rPr>
              <a:t>3-й этап – формирование умений переводить  информацию  из  одной  системы восприятия в другую;</a:t>
            </a:r>
          </a:p>
          <a:p>
            <a:r>
              <a:rPr lang="ru-RU" sz="2400" dirty="0">
                <a:solidFill>
                  <a:schemeClr val="bg1"/>
                </a:solidFill>
              </a:rPr>
              <a:t>4-й  этап  –  развитие  недостаточно развитых систем восприятия.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pc="0" dirty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>Школьное обучение должно иметь </a:t>
            </a:r>
            <a:r>
              <a:rPr lang="ru-RU" sz="2400" spc="0" dirty="0" err="1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>мультимодальный</a:t>
            </a:r>
            <a:r>
              <a:rPr lang="ru-RU" sz="2400" spc="0" dirty="0">
                <a:ln>
                  <a:noFill/>
                </a:ln>
                <a:solidFill>
                  <a:srgbClr val="002060"/>
                </a:solidFill>
                <a:effectLst/>
                <a:ea typeface="+mn-ea"/>
                <a:cs typeface="+mn-cs"/>
              </a:rPr>
              <a:t> характер - опираться на материал различной модальности: зрительной, тактильной, слуховой.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2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ru-RU" altLang="ru-RU" sz="2800" spc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диагностики в 5-х </a:t>
            </a:r>
            <a:r>
              <a:rPr lang="ru-RU" altLang="ru-RU" sz="2800" spc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altLang="ru-RU" sz="2800" spc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(в %)</a:t>
            </a:r>
            <a:r>
              <a:rPr lang="ru-RU" altLang="ru-RU" sz="2800" spc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2800" spc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140736"/>
              </p:ext>
            </p:extLst>
          </p:nvPr>
        </p:nvGraphicFramePr>
        <p:xfrm>
          <a:off x="827582" y="1556793"/>
          <a:ext cx="7560841" cy="4219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871"/>
                <a:gridCol w="1761380"/>
                <a:gridCol w="1668761"/>
                <a:gridCol w="1909829"/>
              </a:tblGrid>
              <a:tr h="1944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ТИП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</a:rPr>
                        <a:t>ВОСПРИЯ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</a:rPr>
                        <a:t>ТИЯ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5А </a:t>
                      </a:r>
                      <a:endParaRPr lang="ru-RU" sz="28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17 чел.)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2060"/>
                          </a:solidFill>
                          <a:effectLst/>
                        </a:rPr>
                        <a:t>5Б (20чел.)</a:t>
                      </a:r>
                      <a:endParaRPr lang="ru-RU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2060"/>
                          </a:solidFill>
                          <a:effectLst/>
                        </a:rPr>
                        <a:t>5В (20чел.)</a:t>
                      </a:r>
                      <a:endParaRPr lang="ru-RU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8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А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8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sng" dirty="0">
                          <a:solidFill>
                            <a:srgbClr val="002060"/>
                          </a:solidFill>
                          <a:effectLst/>
                        </a:rPr>
                        <a:t>В</a:t>
                      </a:r>
                      <a:endParaRPr lang="ru-RU" sz="2800" u="sng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>
                          <a:solidFill>
                            <a:srgbClr val="002060"/>
                          </a:solidFill>
                          <a:effectLst/>
                        </a:rPr>
                        <a:t>87</a:t>
                      </a:r>
                      <a:endParaRPr lang="ru-RU" sz="2800" b="1" u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>
                          <a:solidFill>
                            <a:srgbClr val="002060"/>
                          </a:solidFill>
                          <a:effectLst/>
                        </a:rPr>
                        <a:t>75</a:t>
                      </a:r>
                      <a:endParaRPr lang="ru-RU" sz="2800" b="1" u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>
                          <a:solidFill>
                            <a:srgbClr val="002060"/>
                          </a:solidFill>
                          <a:effectLst/>
                        </a:rPr>
                        <a:t>70</a:t>
                      </a:r>
                      <a:endParaRPr lang="ru-RU" sz="2800" b="1" u="non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8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Г/К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59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b4e3f7818443441b10e8438cc5bc62d09627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560840" cy="56886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609600"/>
            <a:ext cx="8229600" cy="1219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</TotalTime>
  <Words>1042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 2</vt:lpstr>
      <vt:lpstr>Бумажная</vt:lpstr>
      <vt:lpstr>Типы восприятия  Особенностям восприятия информации у обучающихся </vt:lpstr>
      <vt:lpstr>Презентация PowerPoint</vt:lpstr>
      <vt:lpstr>Презентация PowerPoint</vt:lpstr>
      <vt:lpstr>Процесс усвоения не сводится к какой-то определенной психической функции, а зависит от изменяющейся роли восприятия, памяти, мышления и речи на различных этапах возрастного развития школьников</vt:lpstr>
      <vt:lpstr>Нейропедагогика – наука, учитывающая индивидуальные нейропсихологические особенности обучающихся (гендерные различия, тип темперамента, тип восприятия информации (модальность восприятия), уровень развития высших психических функций).</vt:lpstr>
      <vt:lpstr>Типы восприятия информации школьниками</vt:lpstr>
      <vt:lpstr>Школьное обучение должно иметь мультимодальный характер - опираться на материал различной модальности: зрительной, тактильной, слуховой.</vt:lpstr>
      <vt:lpstr>Результаты диагностики в 5-х кл. (в %) </vt:lpstr>
      <vt:lpstr>Презентация PowerPoint</vt:lpstr>
      <vt:lpstr>В обучении и воспитании детей-аудиалов: </vt:lpstr>
      <vt:lpstr>В обучении и воспитании детей-визуалов: </vt:lpstr>
      <vt:lpstr>Особенности ребенка-кинестетика:    </vt:lpstr>
      <vt:lpstr>Список рекомендованной литературы 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восприятия</dc:title>
  <dc:creator>Tina</dc:creator>
  <cp:lastModifiedBy>Elena</cp:lastModifiedBy>
  <cp:revision>12</cp:revision>
  <dcterms:created xsi:type="dcterms:W3CDTF">2020-01-25T07:24:58Z</dcterms:created>
  <dcterms:modified xsi:type="dcterms:W3CDTF">2020-01-26T07:56:12Z</dcterms:modified>
</cp:coreProperties>
</file>