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9" r:id="rId15"/>
    <p:sldId id="267" r:id="rId16"/>
    <p:sldId id="276" r:id="rId17"/>
    <p:sldId id="277" r:id="rId18"/>
    <p:sldId id="278" r:id="rId19"/>
    <p:sldId id="28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41C39A0-41AB-4863-872C-6E0AE20795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4882442" y="2714171"/>
            <a:ext cx="4261558" cy="415011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545F62-526F-47C4-88FA-4C0674C91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444" y="3801939"/>
            <a:ext cx="3709553" cy="1375542"/>
          </a:xfrm>
        </p:spPr>
        <p:txBody>
          <a:bodyPr>
            <a:normAutofit/>
          </a:bodyPr>
          <a:lstStyle/>
          <a:p>
            <a:r>
              <a:rPr lang="ru-RU" dirty="0"/>
              <a:t>Толерантность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810703" y="5154215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77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5A2FB9-6587-49C8-9163-C8BB4006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 dirty="0"/>
              <a:t>Это может коснуться каждого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EE9A42-2320-402B-ADF8-550DEF053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16481"/>
            <a:ext cx="4152063" cy="45415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51-летний Владимир – человек одинокий. Когда он потерял работу в родной Молдове, решил отправиться на заработки в Воронежскую область. Пока Владимир был здоров, заработки у него были, причём приличные.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Но однажды Владимир упал с четырехметровой постройки, повредил позвоночник и ногу. Некоторое время мужчина пролежал в больнице, а после оказался на улице.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800" dirty="0"/>
              <a:t>Нетрудоспособный, да ещё и с просроченными документами, он стал никому не нужен. Когда последние деньги закончились и за аренду жилья платить стало нечем, хозяин квартиры, которую снимал Владимир, выгнал его на улицу. </a:t>
            </a:r>
          </a:p>
        </p:txBody>
      </p:sp>
      <p:pic>
        <p:nvPicPr>
          <p:cNvPr id="5" name="Рисунок 4" descr="Изображение выглядит как мужчина, человек, нарядный головной убор, носит&#10;&#10;Описание создано автоматически">
            <a:extLst>
              <a:ext uri="{FF2B5EF4-FFF2-40B4-BE49-F238E27FC236}">
                <a16:creationId xmlns:a16="http://schemas.microsoft.com/office/drawing/2014/main" xmlns="" id="{7EAF6B5A-AF5D-4075-95AA-0DCEDC7E44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8" r="13250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167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03FC9-F460-4B93-8BC6-8A6168DB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 fontScale="90000"/>
          </a:bodyPr>
          <a:lstStyle/>
          <a:p>
            <a:r>
              <a:rPr lang="ru-RU" dirty="0"/>
              <a:t>Это может коснуться каждого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39A451-6891-4D42-A253-9B7CCF35F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316481"/>
            <a:ext cx="4464496" cy="45415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"Мне поставили диагноз в 12 лет, и на тот момент у меня была куча других проблем. У меня, как и других 12-летних, был переходный возраст, и я хотела быть похожей на своих друзей", - вспоминает Молли, которой недавно исполнилось 23.</a:t>
            </a:r>
          </a:p>
          <a:p>
            <a:pPr>
              <a:lnSpc>
                <a:spcPct val="90000"/>
              </a:lnSpc>
            </a:pPr>
            <a:endParaRPr lang="ru-RU" sz="1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"Я уже не переживала по поводу своей глухоты, потому что с детства привыкла к этому и даже не знала, как может быть по-другому. Я была очень общительной, у меня было много друзей. Но потом я превратилась из просто глухого ребенка - в подростка, который становится еще и слепым.</a:t>
            </a:r>
          </a:p>
          <a:p>
            <a:pPr>
              <a:lnSpc>
                <a:spcPct val="90000"/>
              </a:lnSpc>
            </a:pPr>
            <a:endParaRPr lang="ru-RU" sz="1400" dirty="0"/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Молли со своей собакой-поводырем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400" dirty="0"/>
              <a:t>Я считаю, что это очень верное выражение - о том, что, попав в сложную ситуацию, ты узнаешь, кто твои настоящие друзья. Но я не хочу сидеть и говорить о своей болезни днями напролет - я просто хочу, чтобы ко мне относились как к нормальному человеку".</a:t>
            </a:r>
          </a:p>
        </p:txBody>
      </p:sp>
      <p:pic>
        <p:nvPicPr>
          <p:cNvPr id="5" name="Рисунок 4" descr="Изображение выглядит как человек, женщина, одежда, стена&#10;&#10;Описание создано автоматически">
            <a:extLst>
              <a:ext uri="{FF2B5EF4-FFF2-40B4-BE49-F238E27FC236}">
                <a16:creationId xmlns:a16="http://schemas.microsoft.com/office/drawing/2014/main" xmlns="" id="{B7F47DBC-DECC-42C3-984E-858640A06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8" r="2575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231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03FC9-F460-4B93-8BC6-8A6168DB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 dirty="0"/>
              <a:t>Это может коснуться каждого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39A451-6891-4D42-A253-9B7CCF35F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4080510" cy="41663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1400" dirty="0" err="1"/>
              <a:t>Чумахон</a:t>
            </a:r>
            <a:r>
              <a:rPr lang="ru-RU" sz="1400" dirty="0"/>
              <a:t> Каримов – водитель такси – выполнял заказ в поселке Тучково Московской области. Адрес, по которому нужно было ехать, назвала диспетчер.</a:t>
            </a:r>
          </a:p>
          <a:p>
            <a:pPr>
              <a:lnSpc>
                <a:spcPct val="90000"/>
              </a:lnSpc>
            </a:pPr>
            <a:r>
              <a:rPr lang="ru-RU" sz="1400" dirty="0"/>
              <a:t>Водитель опоздал на 5 минут, заказчик , видимо, посчитал, что это повод выразить агрессию, которая у него накопилась на «нерусских». Он начал выкрикивать оскорбительные, националистские фразы и тут же пустил в ход кулаки.</a:t>
            </a:r>
          </a:p>
          <a:p>
            <a:pPr>
              <a:lnSpc>
                <a:spcPct val="90000"/>
              </a:lnSpc>
            </a:pPr>
            <a:r>
              <a:rPr lang="ru-RU" sz="1400" dirty="0"/>
              <a:t>В отдалении стояли друзья заказчика, с которыми, перед тем как вызвать такси, он выпивал. В руках у них было по ружью. Увидев, что завязалась драка, «охотники» подошли ближе. Прозвучали два выстрела – пули были выпущены в воздух. Напуганный Каримов сумел выхватить ружье у одного из мужчин и отбросить в сторону. Когда </a:t>
            </a:r>
            <a:r>
              <a:rPr lang="ru-RU" sz="1400" dirty="0" err="1"/>
              <a:t>Чумахон</a:t>
            </a:r>
            <a:r>
              <a:rPr lang="ru-RU" sz="1400" dirty="0"/>
              <a:t> схватился за оружие второго и попытался выкрутить его из рук агрессора, Каримов почувствовало острую боль. Ему в бедро, прямо в упор, была выпущена пуля. Кость раздробило, водитель упал. Стрелявшие даже не попытались помочь: стояли рядом, смеялись и повторяли «сдохни, чурка». Каримов позвонил друзьям и попросил отвезти его в больницу.</a:t>
            </a:r>
          </a:p>
          <a:p>
            <a:pPr marL="0" indent="0">
              <a:lnSpc>
                <a:spcPct val="90000"/>
              </a:lnSpc>
              <a:buNone/>
            </a:pPr>
            <a:endParaRPr lang="ru-RU" sz="1000" dirty="0"/>
          </a:p>
        </p:txBody>
      </p:sp>
      <p:pic>
        <p:nvPicPr>
          <p:cNvPr id="1026" name="Picture 2" descr="ÐÐ°ÑÑÐ¸Ð½ÐºÐ¸ Ð¿Ð¾ Ð·Ð°Ð¿ÑÐ¾ÑÑ ÐºÐ¸ÑÐ³Ð¸Ð·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7" r="39678"/>
          <a:stretch/>
        </p:blipFill>
        <p:spPr bwMode="auto"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1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E71F4C-D1EC-48D4-9E17-2B2AD52D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552" y="2852936"/>
            <a:ext cx="4578895" cy="2031055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Интолерантное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поведение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можно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классифицировать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как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экстремизм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69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B15C80-5FEF-4E1B-9341-3985AF04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Экстремизм?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1419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68CD9-18F1-4DA1-834D-6A31B8E23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1" y="2204864"/>
            <a:ext cx="3155837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Что это?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B88944-AB46-44CB-9ECC-86B4B38A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52" y="404664"/>
            <a:ext cx="4407541" cy="562783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Экстремизм – это приверженность к крайним мерам и взглядам, радикально отрицающим существующие в обществе нормы и правила через совокупность насильственных проявлений, совершаемых отдельными лицами и специально организованными группами и сообществами. Среди таких проявлений можно отметить провокацию беспорядков, гражданское неповиновение, террористические акции, методы партизанской войны.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18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D5D63-810F-41CB-A2E8-CF84DB6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ru-RU" sz="3500">
                <a:solidFill>
                  <a:srgbClr val="FFFFFF"/>
                </a:solidFill>
              </a:rPr>
              <a:t>Экстремизм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0423-7962-449D-A166-50823B2A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3092970"/>
            <a:ext cx="8697788" cy="36483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600" dirty="0">
                <a:solidFill>
                  <a:srgbClr val="000000"/>
                </a:solidFill>
              </a:rPr>
              <a:t>Юридическое определение того, какие действия считаются экстремистскими, содержится в ст. ФЗ-114-ФЗ «О противодействии экстремистской деятельности».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>В соответствии с поправками, внесенными в названный Закон 25 декабря 2012 года, к экстремистской деятельности (экстремизму) относятся:</a:t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насильственное изменение основ конституционного строя и нарушение целостности Российской Федерации;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публичное оправдание терроризма и иная террористическая деятельность;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возбуждение социальной, расовой, национальной или религиозной розни;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нарушение прав, свобод и законных интересов человека и гражданина в зависимости от его социальной, расовой, национальной, религиозной или языковой принадлежности или отношения к религии;</a:t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80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D5D63-810F-41CB-A2E8-CF84DB6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ru-RU" sz="3500">
                <a:solidFill>
                  <a:srgbClr val="FFFFFF"/>
                </a:solidFill>
              </a:rPr>
              <a:t>Экстремизм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0423-7962-449D-A166-50823B2A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3092970"/>
            <a:ext cx="7920880" cy="34323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000000"/>
                </a:solidFill>
              </a:rPr>
              <a:t>воспрепятствование законной деятельности государственных органов, органов местного самоуправления, избирательных комиссий, общественных и религиозных объединений или иных организаций, соединенное с насилием либо угрозой его применения;</a:t>
            </a:r>
          </a:p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000000"/>
                </a:solidFill>
              </a:rPr>
              <a:t>совершение преступлений по мотивам, указанным в пункте «е» части первой статьи 63 Уголовного кодекса Российской Федерации (политической,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группы);</a:t>
            </a:r>
          </a:p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000000"/>
                </a:solidFill>
              </a:rPr>
              <a:t>пропаганда и публичное демонстрирование нацистской атрибутики или символики, либо атрибутики или символики, сходных с нацистской атрибутикой или символикой до степени смешения либо публичное демонстрирование атрибутики или символики экстремистских организаций;</a:t>
            </a:r>
            <a:r>
              <a:rPr lang="ru-RU" sz="1400" dirty="0">
                <a:solidFill>
                  <a:srgbClr val="000000"/>
                </a:solidFill>
              </a:rPr>
              <a:t/>
            </a:r>
            <a:br>
              <a:rPr lang="ru-RU" sz="1400" dirty="0">
                <a:solidFill>
                  <a:srgbClr val="000000"/>
                </a:solidFill>
              </a:rPr>
            </a:b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D5D63-810F-41CB-A2E8-CF84DB6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ru-RU" sz="3500">
                <a:solidFill>
                  <a:srgbClr val="FFFFFF"/>
                </a:solidFill>
              </a:rPr>
              <a:t>Преступление и наказание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0423-7962-449D-A166-50823B2A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753936"/>
            <a:ext cx="8610371" cy="39874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За осуществление экстремистской деятельности граждане Российской Федерации, иностранные граждане и лица без гражданства несут уголовную, административную и гражданско-правовую ответственность в установленном законодательством Российской Федерации порядке.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>Административная ответственность – наступает за совершение  административного правонарушения, т.е. противоправного деяния, характеризующегося более низкой общественной опасностью, чем преступление. 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Так, Кодексом РФ об административных правонарушениях установлена ответственность за пропаганду и публичное демонстрирование нацистской атрибутики или символики либо публичное демонстрирование атрибутики или символики экстремистских организаций (ст. 20.3 КоАП РФ).</a:t>
            </a:r>
            <a:r>
              <a:rPr lang="ru-RU" sz="1300" dirty="0">
                <a:solidFill>
                  <a:srgbClr val="000000"/>
                </a:solidFill>
              </a:rPr>
              <a:t/>
            </a:r>
            <a:br>
              <a:rPr lang="ru-RU" sz="1300" dirty="0">
                <a:solidFill>
                  <a:srgbClr val="000000"/>
                </a:solidFill>
              </a:rPr>
            </a:br>
            <a:endParaRPr lang="ru-RU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2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D5D63-810F-41CB-A2E8-CF84DB6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ru-RU" sz="3500">
                <a:solidFill>
                  <a:srgbClr val="FFFFFF"/>
                </a:solidFill>
              </a:rPr>
              <a:t>Основные статьи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0423-7962-449D-A166-50823B2A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92896"/>
            <a:ext cx="8481535" cy="424847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  Статья 280 УК РФ устанавливает ответственность за публичные призывы к осуществлению экстремистской деятельности.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>Статья 282 УК РФ устанавливает ответственность за возбуждение ненависти либо вражды, а равно унижение человеческого достоинства. Ответственность наступает только в том случае, если эти действия были совершены публично или с использованием средств массовой информации.</a:t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Статья 282.1 УК РФ устанавливает ответственность за организацию и за участие в экстремистском сообществе. Экстремистское сообщество – организованная группа лиц для подготовки или совершения вышеуказанных преступлений экстремистской направленности.</a:t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Статья 282.2 УК РФ устанавливает ответственности за организацию деятельности экстремистской организации.</a:t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</a:rPr>
              <a:t>Кроме этого, Уголовным кодексом РФ в ряде статей установлена уголовная ответственность за совершение преступлений по мотивам политической, идеологической, расовой, национальной или религиозной ненависти или вражды по мотивам ненависти или вражды в отношении какой-либо социальной группы (например: ст. 105 ч. 2 п. «л» – умышленное убийство, ст. 111 ч. 2  п. «е» – умышленное причинение тяжкого вреда здоровью, ст. 116 ч. 2 п. «б» – побои, и др.).</a:t>
            </a:r>
          </a:p>
        </p:txBody>
      </p:sp>
    </p:spTree>
    <p:extLst>
      <p:ext uri="{BB962C8B-B14F-4D97-AF65-F5344CB8AC3E}">
        <p14:creationId xmlns:p14="http://schemas.microsoft.com/office/powerpoint/2010/main" val="138007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E71F4C-D1EC-48D4-9E17-2B2AD52D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Толерантность</a:t>
            </a:r>
            <a:b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Что это?</a:t>
            </a:r>
          </a:p>
        </p:txBody>
      </p:sp>
    </p:spTree>
    <p:extLst>
      <p:ext uri="{BB962C8B-B14F-4D97-AF65-F5344CB8AC3E}">
        <p14:creationId xmlns:p14="http://schemas.microsoft.com/office/powerpoint/2010/main" val="1458731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94955F-D0F6-4138-BACC-E63721E15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6689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21AC5D-C403-40AE-BCF3-0F4899DC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47" y="2048951"/>
            <a:ext cx="3642243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Толерантность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BBB7C4-BF2C-486F-B0F7-A1826532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36" y="692696"/>
            <a:ext cx="5040560" cy="58674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</a:rPr>
              <a:t>Толерантность - «уважение, принятие и правильное понимание богатого многообразия культур нашего мира, добродетель, которая делает возможным достижение мира и способствует замене культуры войны культурой мира». </a:t>
            </a:r>
          </a:p>
          <a:p>
            <a:endParaRPr lang="ru-RU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</a:rPr>
              <a:t>Декларация принципов толерантности, принятая ЮНЕСКО в 1995 году</a:t>
            </a:r>
          </a:p>
          <a:p>
            <a:endParaRPr lang="ru-RU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2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8E490F-EAE2-4E8F-AECF-33DEB562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2048951"/>
            <a:ext cx="3791912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Толерантность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89F173-0D57-4A61-B144-0642DA613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404664"/>
            <a:ext cx="4911597" cy="6192688"/>
          </a:xfrm>
        </p:spPr>
        <p:txBody>
          <a:bodyPr anchor="ctr"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(от лат. </a:t>
            </a:r>
            <a:r>
              <a:rPr lang="ru-RU" sz="2400" dirty="0" err="1">
                <a:solidFill>
                  <a:srgbClr val="000000"/>
                </a:solidFill>
              </a:rPr>
              <a:t>tolerantia</a:t>
            </a:r>
            <a:r>
              <a:rPr lang="ru-RU" sz="2400" dirty="0">
                <a:solidFill>
                  <a:srgbClr val="000000"/>
                </a:solidFill>
              </a:rPr>
              <a:t> — терпение, терпеливость,) —терпимость и готовность лояльно относиться к иному мировоззрению, образу жизни, чувствам, мыслям, поведению, обычаям и вероисповеданию. 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Она заключается в представлении/признании другим права жить в соответствии с собственным мировоззрением.</a:t>
            </a:r>
          </a:p>
          <a:p>
            <a:endParaRPr lang="ru-RU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0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6009F-0296-453D-90C2-A5A1EFD64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484784"/>
            <a:ext cx="3733482" cy="1090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0000"/>
                </a:solidFill>
              </a:rPr>
              <a:t>Социальная толерантность</a:t>
            </a: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Рисунок 4" descr="Изображение выглядит как мужчина, шляпа, носит, человек&#10;&#10;Описание создано автоматически">
            <a:extLst>
              <a:ext uri="{FF2B5EF4-FFF2-40B4-BE49-F238E27FC236}">
                <a16:creationId xmlns:a16="http://schemas.microsoft.com/office/drawing/2014/main" xmlns="" id="{CC6C70F9-7A02-44EB-8CDE-B3594C4046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3" r="15112" b="-1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0E9E30-AB4E-4075-8BC1-5B4654F4B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992" y="2673512"/>
            <a:ext cx="4207522" cy="3718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Позволяет исследовать терпимость в отношении различных социальных групп (меньшинств, преступников, бедных, больных людей), а также установки личности по отношению к некоторым социальным процессам</a:t>
            </a:r>
          </a:p>
          <a:p>
            <a:endParaRPr lang="ru-RU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4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DCC1D7-F1AB-4AFC-BE06-E51AA038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979" y="1459467"/>
            <a:ext cx="3733482" cy="10905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Этническая толерантность</a:t>
            </a: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Рисунок 4" descr="Изображение выглядит как внутренний, человек, мужчина, стена&#10;&#10;Описание создано автоматически">
            <a:extLst>
              <a:ext uri="{FF2B5EF4-FFF2-40B4-BE49-F238E27FC236}">
                <a16:creationId xmlns:a16="http://schemas.microsoft.com/office/drawing/2014/main" xmlns="" id="{132EEB1D-ABE5-4DD6-B72A-70D1E8CCF6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1" r="-2" b="4080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20E48C-D5E6-4786-AD62-B1A019060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330" y="2673512"/>
            <a:ext cx="3733184" cy="27294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выявляет отношение человека к представителям других этнических групп и установки в сфере межкультурного взаимодействия</a:t>
            </a:r>
          </a:p>
          <a:p>
            <a:endParaRPr lang="ru-RU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703DD4-B164-4C77-B417-EF6B795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979" y="1459467"/>
            <a:ext cx="3733482" cy="1090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>
                <a:solidFill>
                  <a:srgbClr val="000000"/>
                </a:solidFill>
              </a:rPr>
              <a:t>Как черта личности</a:t>
            </a:r>
          </a:p>
        </p:txBody>
      </p:sp>
      <p:sp>
        <p:nvSpPr>
          <p:cNvPr id="19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Рисунок 4" descr="Изображение выглядит как человек, мужчина, небо, внешний&#10;&#10;Описание создано автоматически">
            <a:extLst>
              <a:ext uri="{FF2B5EF4-FFF2-40B4-BE49-F238E27FC236}">
                <a16:creationId xmlns:a16="http://schemas.microsoft.com/office/drawing/2014/main" xmlns="" id="{D41D4EC0-1D63-4E43-96F8-9A8765A08B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64" r="1" b="1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32495E-2353-49BD-9155-874C3ABC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330" y="2673512"/>
            <a:ext cx="3733184" cy="27294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включает личностные черты, установки и убеждения, которые в значительной степени определяют отношение человека к окружающему миру.</a:t>
            </a:r>
          </a:p>
          <a:p>
            <a:pPr marL="0" indent="0">
              <a:buNone/>
            </a:pPr>
            <a:endParaRPr lang="ru-RU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D5D63-810F-41CB-A2E8-CF84DB64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Глазами других людей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D0423-7962-449D-A166-50823B2A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2" y="116632"/>
            <a:ext cx="5256584" cy="6552728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С точки зрения англичан, толерантность – это </a:t>
            </a:r>
            <a:r>
              <a:rPr lang="ru-RU" sz="2000" dirty="0"/>
              <a:t>способность проявлять терпимость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С точки зрения французов – правильное отношение к тому, что другой человек поступает иначе, чем ты.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С точки зрения китайцев – это способность проявлять великолепие по отношению к другим.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С точки зрения арабов – это способность проявлять милосердие и сострадание.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С точки зрения русских – способность принимать людей такими, какие они есть.</a:t>
            </a:r>
          </a:p>
        </p:txBody>
      </p:sp>
    </p:spTree>
    <p:extLst>
      <p:ext uri="{BB962C8B-B14F-4D97-AF65-F5344CB8AC3E}">
        <p14:creationId xmlns:p14="http://schemas.microsoft.com/office/powerpoint/2010/main" val="265991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8EBF9F-7576-4153-A743-07CA1A5E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5" y="2048951"/>
            <a:ext cx="3491365" cy="27600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FF"/>
                </a:solidFill>
              </a:rPr>
              <a:t>Главные черты толерантности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852032-2427-40F3-A4E3-C130E800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910" y="404664"/>
            <a:ext cx="4561583" cy="6192688"/>
          </a:xfrm>
        </p:spPr>
        <p:txBody>
          <a:bodyPr anchor="ctr">
            <a:normAutofit/>
          </a:bodyPr>
          <a:lstStyle/>
          <a:p>
            <a:r>
              <a:rPr lang="ru-RU" sz="2100" dirty="0">
                <a:solidFill>
                  <a:srgbClr val="000000"/>
                </a:solidFill>
              </a:rPr>
              <a:t>положительное отношение к другим людям</a:t>
            </a:r>
          </a:p>
          <a:p>
            <a:r>
              <a:rPr lang="ru-RU" sz="2100" dirty="0">
                <a:solidFill>
                  <a:srgbClr val="000000"/>
                </a:solidFill>
              </a:rPr>
              <a:t>способность проявлять терпение</a:t>
            </a:r>
          </a:p>
          <a:p>
            <a:r>
              <a:rPr lang="ru-RU" sz="2100" dirty="0">
                <a:solidFill>
                  <a:srgbClr val="000000"/>
                </a:solidFill>
              </a:rPr>
              <a:t>развитое чувство юмора, чуткое отношение к чужим проблемам</a:t>
            </a:r>
          </a:p>
          <a:p>
            <a:r>
              <a:rPr lang="ru-RU" sz="2100" dirty="0">
                <a:solidFill>
                  <a:srgbClr val="000000"/>
                </a:solidFill>
              </a:rPr>
              <a:t>адекватное восприятие отличий между людьми</a:t>
            </a:r>
          </a:p>
          <a:p>
            <a:r>
              <a:rPr lang="ru-RU" sz="2100" dirty="0">
                <a:solidFill>
                  <a:srgbClr val="000000"/>
                </a:solidFill>
              </a:rPr>
              <a:t>способность владеть самим собой</a:t>
            </a:r>
          </a:p>
          <a:p>
            <a:r>
              <a:rPr lang="ru-RU" sz="2100" dirty="0">
                <a:solidFill>
                  <a:srgbClr val="000000"/>
                </a:solidFill>
              </a:rPr>
              <a:t>доброжелательное отношение к незнакомцам</a:t>
            </a:r>
          </a:p>
          <a:p>
            <a:r>
              <a:rPr lang="ru-RU" sz="2100" dirty="0">
                <a:solidFill>
                  <a:srgbClr val="000000"/>
                </a:solidFill>
              </a:rPr>
              <a:t>отсутствие склонности к осуждению других людей</a:t>
            </a:r>
          </a:p>
          <a:p>
            <a:r>
              <a:rPr lang="ru-RU" sz="2100" dirty="0">
                <a:solidFill>
                  <a:srgbClr val="000000"/>
                </a:solidFill>
              </a:rPr>
              <a:t>любознательность и многие другие положительные черты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934989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921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Толерантность</vt:lpstr>
      <vt:lpstr>Толерантность Что это?</vt:lpstr>
      <vt:lpstr>Толерантность</vt:lpstr>
      <vt:lpstr>Толерантность</vt:lpstr>
      <vt:lpstr>Социальная толерантность</vt:lpstr>
      <vt:lpstr>Этническая толерантность</vt:lpstr>
      <vt:lpstr>Как черта личности</vt:lpstr>
      <vt:lpstr>Глазами других людей</vt:lpstr>
      <vt:lpstr>Главные черты толерантности</vt:lpstr>
      <vt:lpstr>Это может коснуться каждого</vt:lpstr>
      <vt:lpstr>Это может коснуться каждого</vt:lpstr>
      <vt:lpstr>Это может коснуться каждого</vt:lpstr>
      <vt:lpstr>Интолерантное поведение можно классифицировать  как  экстремизм </vt:lpstr>
      <vt:lpstr>Экстремизм?</vt:lpstr>
      <vt:lpstr>Что это?</vt:lpstr>
      <vt:lpstr>Экстремизм</vt:lpstr>
      <vt:lpstr>Экстремизм</vt:lpstr>
      <vt:lpstr>Преступление и наказание</vt:lpstr>
      <vt:lpstr>Основные статьи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Самойлов Петр Алексеевич</dc:creator>
  <cp:lastModifiedBy>Elena</cp:lastModifiedBy>
  <cp:revision>2</cp:revision>
  <dcterms:created xsi:type="dcterms:W3CDTF">2019-05-11T13:20:52Z</dcterms:created>
  <dcterms:modified xsi:type="dcterms:W3CDTF">2020-02-06T10:03:36Z</dcterms:modified>
</cp:coreProperties>
</file>