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261" r:id="rId3"/>
    <p:sldId id="262" r:id="rId4"/>
    <p:sldId id="265" r:id="rId5"/>
    <p:sldId id="270" r:id="rId6"/>
    <p:sldId id="274" r:id="rId7"/>
    <p:sldId id="275" r:id="rId8"/>
    <p:sldId id="276" r:id="rId9"/>
    <p:sldId id="277" r:id="rId10"/>
    <p:sldId id="27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0E49C4-6F07-4E03-A550-FFF21B6DE8F3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423A34-6D08-4395-B204-0226FE8822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23A34-6D08-4395-B204-0226FE8822F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17A-EF90-4127-BF85-C5447E6276FD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47A0-4CE0-40BA-88AC-5FDBB1308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17A-EF90-4127-BF85-C5447E6276FD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47A0-4CE0-40BA-88AC-5FDBB1308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17A-EF90-4127-BF85-C5447E6276FD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47A0-4CE0-40BA-88AC-5FDBB1308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17A-EF90-4127-BF85-C5447E6276FD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47A0-4CE0-40BA-88AC-5FDBB1308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17A-EF90-4127-BF85-C5447E6276FD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47A0-4CE0-40BA-88AC-5FDBB1308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17A-EF90-4127-BF85-C5447E6276FD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47A0-4CE0-40BA-88AC-5FDBB1308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17A-EF90-4127-BF85-C5447E6276FD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47A0-4CE0-40BA-88AC-5FDBB1308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17A-EF90-4127-BF85-C5447E6276FD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47A0-4CE0-40BA-88AC-5FDBB1308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17A-EF90-4127-BF85-C5447E6276FD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47A0-4CE0-40BA-88AC-5FDBB1308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17A-EF90-4127-BF85-C5447E6276FD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47A0-4CE0-40BA-88AC-5FDBB1308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17A-EF90-4127-BF85-C5447E6276FD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47A0-4CE0-40BA-88AC-5FDBB1308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3417A-EF90-4127-BF85-C5447E6276FD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947A0-4CE0-40BA-88AC-5FDBB1308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50017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ОСНОВЫ 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РЕЛИГИОЗНОЙ КУЛЬТУРЫ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и СВЕТСКОЙ ЭТИКИ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517232"/>
            <a:ext cx="6400800" cy="121568"/>
          </a:xfrm>
        </p:spPr>
        <p:txBody>
          <a:bodyPr>
            <a:normAutofit fontScale="25000" lnSpcReduction="20000"/>
          </a:bodyPr>
          <a:lstStyle/>
          <a:p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</a:rPr>
              <a:t>Модуль 6.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Основы светской этики: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785786" y="1357298"/>
            <a:ext cx="1326485" cy="1773377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sp>
        <p:nvSpPr>
          <p:cNvPr id="4" name="Прямоугольник 3"/>
          <p:cNvSpPr/>
          <p:nvPr/>
        </p:nvSpPr>
        <p:spPr>
          <a:xfrm>
            <a:off x="2357422" y="1500174"/>
            <a:ext cx="607221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Этика </a:t>
            </a:r>
            <a:r>
              <a:rPr lang="ru-RU" sz="2000" b="1" dirty="0" smtClean="0">
                <a:solidFill>
                  <a:schemeClr val="bg1"/>
                </a:solidFill>
              </a:rPr>
              <a:t>- </a:t>
            </a:r>
            <a:r>
              <a:rPr lang="ru-RU" sz="2000" b="1" dirty="0" smtClean="0"/>
              <a:t>греч. </a:t>
            </a:r>
            <a:r>
              <a:rPr lang="ru-RU" sz="2000" b="1" dirty="0" err="1" smtClean="0"/>
              <a:t>ethika</a:t>
            </a:r>
            <a:r>
              <a:rPr lang="ru-RU" sz="2000" b="1" dirty="0" smtClean="0"/>
              <a:t> - от </a:t>
            </a:r>
            <a:r>
              <a:rPr lang="ru-RU" sz="2000" b="1" dirty="0" err="1" smtClean="0"/>
              <a:t>ethos</a:t>
            </a:r>
            <a:r>
              <a:rPr lang="ru-RU" sz="2000" b="1" dirty="0" smtClean="0"/>
              <a:t> - обычай, нрав, характер),  философская дисциплина, изучающая мораль, нравственность. </a:t>
            </a:r>
          </a:p>
          <a:p>
            <a:r>
              <a:rPr lang="ru-RU" sz="2000" b="1" dirty="0" smtClean="0"/>
              <a:t>Термин впервые употребляется Аристотелем. </a:t>
            </a:r>
          </a:p>
          <a:p>
            <a:r>
              <a:rPr lang="ru-RU" sz="2000" b="1" dirty="0" smtClean="0"/>
              <a:t>Центральной для этики продолжает оставаться проблема добра и зла.</a:t>
            </a:r>
            <a:endParaRPr lang="ru-RU" sz="2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28662" y="4071942"/>
            <a:ext cx="692948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Этикет -</a:t>
            </a:r>
            <a:r>
              <a:rPr lang="ru-RU" sz="2000" b="1" dirty="0" smtClean="0"/>
              <a:t> термин «этикет» (от </a:t>
            </a:r>
            <a:r>
              <a:rPr lang="ru-RU" sz="2000" b="1" dirty="0" err="1" smtClean="0"/>
              <a:t>французско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гоetiquette</a:t>
            </a:r>
            <a:r>
              <a:rPr lang="ru-RU" sz="2000" b="1" dirty="0" smtClean="0"/>
              <a:t>) </a:t>
            </a:r>
          </a:p>
          <a:p>
            <a:r>
              <a:rPr lang="ru-RU" sz="2000" b="1" dirty="0" smtClean="0"/>
              <a:t>означает форму, манеру поведения, правила учтивости и вежливости, принятые в том или ином обществе. </a:t>
            </a:r>
          </a:p>
          <a:p>
            <a:r>
              <a:rPr lang="ru-RU" sz="2000" b="1" dirty="0" smtClean="0"/>
              <a:t>Этикет — это сочетание формальных правил </a:t>
            </a:r>
          </a:p>
          <a:p>
            <a:r>
              <a:rPr lang="ru-RU" sz="2000" b="1" dirty="0" smtClean="0"/>
              <a:t>поведения в заранее определенных ситуациях .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Основы и задачи курса: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1643050"/>
            <a:ext cx="7358114" cy="3616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3200" dirty="0" smtClean="0"/>
              <a:t>формирование ценностно-смысловых и мировоззренческих основ, обеспечивающих целостное восприятие отечественной истории и культуры;</a:t>
            </a:r>
          </a:p>
          <a:p>
            <a:pPr marL="457200" indent="-457200" fontAlgn="auto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3200" dirty="0" smtClean="0"/>
              <a:t>развитие способностей общения в поликультурной среде.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Культурологический принцип: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1357298"/>
            <a:ext cx="75724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3200" dirty="0" smtClean="0"/>
              <a:t>	Курс является культурологическим и направлен на развитие у школьников  4-х классов представлений о нравственных идеалах и ценностях, составляющих основу религиозных и светских традиций многонациональной культуры России, на понимание их значения в жизни современного общества, а также своей сопричастности к ним.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Курс состоит из 6 модулей: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1357298"/>
            <a:ext cx="735811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FontTx/>
              <a:buAutoNum type="arabicPeriod"/>
            </a:pPr>
            <a:r>
              <a:rPr lang="ru-RU" altLang="zh-CN" sz="3200" b="1" dirty="0" smtClean="0"/>
              <a:t>Основы  православной культуры.</a:t>
            </a:r>
          </a:p>
          <a:p>
            <a:pPr marL="514350" indent="-514350" algn="just">
              <a:buFontTx/>
              <a:buAutoNum type="arabicPeriod"/>
            </a:pPr>
            <a:r>
              <a:rPr lang="ru-RU" altLang="zh-CN" sz="3200" b="1" dirty="0" smtClean="0"/>
              <a:t>Основы  исламской культуры.</a:t>
            </a:r>
          </a:p>
          <a:p>
            <a:pPr marL="514350" indent="-514350" algn="just">
              <a:buFontTx/>
              <a:buAutoNum type="arabicPeriod"/>
            </a:pPr>
            <a:r>
              <a:rPr lang="ru-RU" altLang="zh-CN" sz="3200" b="1" dirty="0" smtClean="0"/>
              <a:t>Основы  буддийской культуры.</a:t>
            </a:r>
          </a:p>
          <a:p>
            <a:pPr marL="514350" indent="-514350" algn="just">
              <a:buFontTx/>
              <a:buAutoNum type="arabicPeriod"/>
            </a:pPr>
            <a:r>
              <a:rPr lang="ru-RU" altLang="zh-CN" sz="3200" b="1" dirty="0" smtClean="0"/>
              <a:t>Основы  иудейской  культуры.</a:t>
            </a:r>
          </a:p>
          <a:p>
            <a:pPr marL="514350" indent="-514350">
              <a:buFontTx/>
              <a:buAutoNum type="arabicPeriod"/>
            </a:pPr>
            <a:r>
              <a:rPr lang="ru-RU" altLang="zh-CN" sz="3200" b="1" dirty="0" smtClean="0"/>
              <a:t>Основы </a:t>
            </a:r>
            <a:r>
              <a:rPr lang="ru-RU" altLang="zh-CN" sz="3200" b="1" dirty="0" smtClean="0"/>
              <a:t>религиозных </a:t>
            </a:r>
            <a:r>
              <a:rPr lang="ru-RU" altLang="zh-CN" sz="3200" b="1" dirty="0" smtClean="0"/>
              <a:t>культур народо</a:t>
            </a:r>
            <a:r>
              <a:rPr lang="ru-RU" altLang="zh-CN" sz="3200" b="1" dirty="0" smtClean="0"/>
              <a:t>в России.</a:t>
            </a:r>
            <a:endParaRPr lang="ru-RU" altLang="zh-CN" sz="3200" b="1" dirty="0" smtClean="0"/>
          </a:p>
          <a:p>
            <a:pPr marL="514350" indent="-514350" algn="just">
              <a:buFontTx/>
              <a:buAutoNum type="arabicPeriod"/>
            </a:pPr>
            <a:r>
              <a:rPr lang="ru-RU" altLang="zh-CN" sz="3200" b="1" dirty="0" smtClean="0"/>
              <a:t>Основы светской этики.</a:t>
            </a:r>
          </a:p>
          <a:p>
            <a:pPr marL="514350" indent="-514350" algn="just"/>
            <a:endParaRPr lang="ru-RU" altLang="zh-CN" sz="3200" b="1" dirty="0" smtClean="0"/>
          </a:p>
          <a:p>
            <a:pPr marL="514350" indent="-514350" algn="just"/>
            <a:endParaRPr lang="ru-RU" altLang="zh-CN" sz="3200" b="1" dirty="0" smtClean="0"/>
          </a:p>
          <a:p>
            <a:pPr marL="514350" indent="-514350" algn="just"/>
            <a:endParaRPr lang="ru-RU" altLang="zh-CN" sz="3200" b="1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571472" y="5000636"/>
            <a:ext cx="999704" cy="1328509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1785918" y="5000636"/>
            <a:ext cx="1017110" cy="1352540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3214678" y="5000636"/>
            <a:ext cx="1008995" cy="1352540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4929190" y="5000636"/>
            <a:ext cx="1027945" cy="1337164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 cstate="email">
            <a:extLst>
              <a:ext uri="{BEBA8EAE-BF5A-486C-A8C5-ECC9F3942E4B}"/>
              <a:ext uri="{28A0092B-C50C-407E-A947-70E740481C1C}"/>
            </a:extLst>
          </a:blip>
          <a:stretch>
            <a:fillRect/>
          </a:stretch>
        </p:blipFill>
        <p:spPr>
          <a:xfrm>
            <a:off x="6215074" y="5000636"/>
            <a:ext cx="1027680" cy="1354082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7572396" y="5000636"/>
            <a:ext cx="1012852" cy="1354081"/>
          </a:xfrm>
          <a:prstGeom prst="rect">
            <a:avLst/>
          </a:prstGeom>
          <a:effectLst>
            <a:glow>
              <a:schemeClr val="accent1"/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8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5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7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2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4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6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1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3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5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</a:rPr>
              <a:t>Модуль 1.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Основы православной культуры: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500034" y="1357298"/>
            <a:ext cx="1322510" cy="1757487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sp>
        <p:nvSpPr>
          <p:cNvPr id="4" name="Прямоугольник 3"/>
          <p:cNvSpPr/>
          <p:nvPr/>
        </p:nvSpPr>
        <p:spPr>
          <a:xfrm>
            <a:off x="2214546" y="1571612"/>
            <a:ext cx="564360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Курс знакомит с основами православной культуры, раскрывает её значение в формировании российского государства и общества, а также ее роль в формировании личности человека, его отношения к миру и людям, поведения в повседневной жизни.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</a:rPr>
              <a:t>Модуль 2.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Основы исламской культуры: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571472" y="1500174"/>
            <a:ext cx="1345536" cy="1789277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sp>
        <p:nvSpPr>
          <p:cNvPr id="4" name="Прямоугольник 3"/>
          <p:cNvSpPr/>
          <p:nvPr/>
        </p:nvSpPr>
        <p:spPr>
          <a:xfrm>
            <a:off x="2214546" y="1164134"/>
            <a:ext cx="621510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C000"/>
                </a:solidFill>
                <a:latin typeface="Georgia" pitchFamily="18" charset="0"/>
              </a:rPr>
              <a:t> </a:t>
            </a:r>
            <a:r>
              <a:rPr lang="ru-RU" sz="2800" dirty="0" smtClean="0"/>
              <a:t>Курс знакомит школьников с основами духовно-нравственной культуры ислама. Учащиеся узнают о жизни пророка </a:t>
            </a:r>
            <a:r>
              <a:rPr lang="ru-RU" sz="2800" dirty="0" err="1" smtClean="0"/>
              <a:t>Мухаммада</a:t>
            </a:r>
            <a:r>
              <a:rPr lang="ru-RU" sz="2800" dirty="0" smtClean="0"/>
              <a:t>, об истории появления, основах ислама и исламской этики, об обязанностях мусульман. Обращаясь к Корану и Сунне, авторы учебника подчёркивают значение этих книг как источников нравственности. Особое место в пособии уделено жизни мусульман в современной России.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</a:rPr>
              <a:t>Модуль 3.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Основы буддийской культуры: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642910" y="1357298"/>
            <a:ext cx="1334801" cy="1789277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sp>
        <p:nvSpPr>
          <p:cNvPr id="4" name="Прямоугольник 3"/>
          <p:cNvSpPr/>
          <p:nvPr/>
        </p:nvSpPr>
        <p:spPr>
          <a:xfrm>
            <a:off x="2214546" y="1643050"/>
            <a:ext cx="607221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3200" dirty="0" smtClean="0"/>
              <a:t>Курс в доступной для учащихся 4-х классов форме знакомит с основами буддийской культуры: её основателем, буддийским учением, нравственными ценностями, священными книгами, ритуалами, святынями, праздниками, искусством.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</a:rPr>
              <a:t>Модуль 4.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Основы иудейской культуры: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500034" y="1285860"/>
            <a:ext cx="1359870" cy="1768936"/>
          </a:xfrm>
          <a:prstGeom prst="rect">
            <a:avLst/>
          </a:prstGeom>
          <a:effectLst>
            <a:glow>
              <a:schemeClr val="accent1"/>
            </a:glow>
          </a:effectLst>
        </p:spPr>
      </p:pic>
      <p:sp>
        <p:nvSpPr>
          <p:cNvPr id="4" name="Прямоугольник 3"/>
          <p:cNvSpPr/>
          <p:nvPr/>
        </p:nvSpPr>
        <p:spPr>
          <a:xfrm>
            <a:off x="2000232" y="1571612"/>
            <a:ext cx="62865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C000"/>
                </a:solidFill>
                <a:latin typeface="Georgia" pitchFamily="18" charset="0"/>
              </a:rPr>
              <a:t> </a:t>
            </a:r>
            <a:r>
              <a:rPr lang="ru-RU" sz="3200" dirty="0" smtClean="0"/>
              <a:t>Курс знакомит с основами иудейской культуры и раскрывает её значение в формировании личности иудея и его поведении в повседневной жизни, а также её влияние на историю еврейского народа и мировые религии - христианство и ислам, показывает жизнь евреев в России.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1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</a:rPr>
              <a:t>Модуль 5.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Основы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религиозных культур народов России: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3108" y="2143116"/>
            <a:ext cx="607221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Курс знакомит с вопросами возникновения и истории </a:t>
            </a:r>
            <a:r>
              <a:rPr lang="ru-RU" sz="3200" dirty="0" smtClean="0"/>
              <a:t>религий, </a:t>
            </a:r>
            <a:r>
              <a:rPr lang="ru-RU" sz="3200" dirty="0" smtClean="0"/>
              <a:t>с их взаимоотношением с культурой и этикой, воздействием на искусство, ролью в жизни людей.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ybook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mybook</Template>
  <TotalTime>407</TotalTime>
  <Words>347</Words>
  <Application>Microsoft Office PowerPoint</Application>
  <PresentationFormat>Экран (4:3)</PresentationFormat>
  <Paragraphs>33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mybook</vt:lpstr>
      <vt:lpstr>ОСНОВЫ  РЕЛИГИОЗНОЙ КУЛЬТУРЫ  и СВЕТСКОЙ ЭТИКИ</vt:lpstr>
      <vt:lpstr>Основы и задачи курса:</vt:lpstr>
      <vt:lpstr>Культурологический принцип:</vt:lpstr>
      <vt:lpstr>Курс состоит из 6 модулей:</vt:lpstr>
      <vt:lpstr>Модуль 1. Основы православной культуры:</vt:lpstr>
      <vt:lpstr>Модуль 2. Основы исламской культуры:</vt:lpstr>
      <vt:lpstr>Модуль 3. Основы буддийской культуры:</vt:lpstr>
      <vt:lpstr>Модуль 4. Основы иудейской культуры:</vt:lpstr>
      <vt:lpstr> Модуль 5. Основы религиозных культур народов России:</vt:lpstr>
      <vt:lpstr>Модуль 6. Основы светской этики: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 РЕЛИГИОЗНОЙ КУЛЬТУРЫ  и СВЕТСКОЙ ЭТИКИ</dc:title>
  <dc:creator>Нина</dc:creator>
  <cp:lastModifiedBy>Ученик</cp:lastModifiedBy>
  <cp:revision>52</cp:revision>
  <dcterms:created xsi:type="dcterms:W3CDTF">2014-02-08T14:07:33Z</dcterms:created>
  <dcterms:modified xsi:type="dcterms:W3CDTF">2023-10-10T13:47:51Z</dcterms:modified>
</cp:coreProperties>
</file>